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62" r:id="rId4"/>
    <p:sldId id="261" r:id="rId5"/>
    <p:sldId id="268" r:id="rId6"/>
    <p:sldId id="260" r:id="rId7"/>
    <p:sldId id="263" r:id="rId8"/>
    <p:sldId id="264" r:id="rId9"/>
    <p:sldId id="265" r:id="rId10"/>
    <p:sldId id="259" r:id="rId11"/>
    <p:sldId id="258" r:id="rId12"/>
    <p:sldId id="266" r:id="rId13"/>
    <p:sldId id="269" r:id="rId14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8" d="100"/>
          <a:sy n="88" d="100"/>
        </p:scale>
        <p:origin x="-1950" y="-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3EDE-5F44-45E3-9870-C0EC56ECFB18}" type="datetimeFigureOut">
              <a:rPr lang="ar-SA" smtClean="0"/>
              <a:pPr/>
              <a:t>05/10/1434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7FE6-9D1B-470F-B72F-E33CF69ACA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3EDE-5F44-45E3-9870-C0EC56ECFB18}" type="datetimeFigureOut">
              <a:rPr lang="ar-SA" smtClean="0"/>
              <a:pPr/>
              <a:t>05/10/1434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7FE6-9D1B-470F-B72F-E33CF69ACA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3EDE-5F44-45E3-9870-C0EC56ECFB18}" type="datetimeFigureOut">
              <a:rPr lang="ar-SA" smtClean="0"/>
              <a:pPr/>
              <a:t>05/10/1434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7FE6-9D1B-470F-B72F-E33CF69ACA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3EDE-5F44-45E3-9870-C0EC56ECFB18}" type="datetimeFigureOut">
              <a:rPr lang="ar-SA" smtClean="0"/>
              <a:pPr/>
              <a:t>05/10/1434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7FE6-9D1B-470F-B72F-E33CF69ACA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3EDE-5F44-45E3-9870-C0EC56ECFB18}" type="datetimeFigureOut">
              <a:rPr lang="ar-SA" smtClean="0"/>
              <a:pPr/>
              <a:t>05/10/1434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7FE6-9D1B-470F-B72F-E33CF69ACA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3EDE-5F44-45E3-9870-C0EC56ECFB18}" type="datetimeFigureOut">
              <a:rPr lang="ar-SA" smtClean="0"/>
              <a:pPr/>
              <a:t>05/10/1434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7FE6-9D1B-470F-B72F-E33CF69ACA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3EDE-5F44-45E3-9870-C0EC56ECFB18}" type="datetimeFigureOut">
              <a:rPr lang="ar-SA" smtClean="0"/>
              <a:pPr/>
              <a:t>05/10/1434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7FE6-9D1B-470F-B72F-E33CF69ACA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3EDE-5F44-45E3-9870-C0EC56ECFB18}" type="datetimeFigureOut">
              <a:rPr lang="ar-SA" smtClean="0"/>
              <a:pPr/>
              <a:t>05/10/1434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7FE6-9D1B-470F-B72F-E33CF69ACA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3EDE-5F44-45E3-9870-C0EC56ECFB18}" type="datetimeFigureOut">
              <a:rPr lang="ar-SA" smtClean="0"/>
              <a:pPr/>
              <a:t>05/10/1434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7FE6-9D1B-470F-B72F-E33CF69ACA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3EDE-5F44-45E3-9870-C0EC56ECFB18}" type="datetimeFigureOut">
              <a:rPr lang="ar-SA" smtClean="0"/>
              <a:pPr/>
              <a:t>05/10/1434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7FE6-9D1B-470F-B72F-E33CF69ACA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3EDE-5F44-45E3-9870-C0EC56ECFB18}" type="datetimeFigureOut">
              <a:rPr lang="ar-SA" smtClean="0"/>
              <a:pPr/>
              <a:t>05/10/1434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98C47FE6-9D1B-470F-B72F-E33CF69ACAF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353EDE-5F44-45E3-9870-C0EC56ECFB18}" type="datetimeFigureOut">
              <a:rPr lang="ar-SA" smtClean="0"/>
              <a:pPr/>
              <a:t>05/10/1434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C47FE6-9D1B-470F-B72F-E33CF69ACAF2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Saleh%20Alkhateeb\Desktop\persentation-yemen-drr-aqaba\project.wmv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71600" y="411510"/>
            <a:ext cx="7851648" cy="836662"/>
          </a:xfrm>
        </p:spPr>
        <p:txBody>
          <a:bodyPr>
            <a:noAutofit/>
          </a:bodyPr>
          <a:lstStyle/>
          <a:p>
            <a:r>
              <a:rPr lang="ar-SA" sz="4000" dirty="0" smtClean="0"/>
              <a:t>التجربة اليمنية للحد من كوارث السيول والأمطار</a:t>
            </a:r>
            <a:endParaRPr lang="ar-SA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347864" y="1779662"/>
            <a:ext cx="2952656" cy="172819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ar-SA" dirty="0" smtClean="0"/>
              <a:t>إعداد وتقديم</a:t>
            </a:r>
          </a:p>
          <a:p>
            <a:pPr algn="ctr"/>
            <a:r>
              <a:rPr lang="ar-SA" dirty="0" smtClean="0">
                <a:cs typeface="AL-Mateen" pitchFamily="2" charset="-78"/>
              </a:rPr>
              <a:t>الوكيل م / عبدالله محمد متعافي</a:t>
            </a:r>
          </a:p>
          <a:p>
            <a:pPr algn="ctr"/>
            <a:r>
              <a:rPr lang="ar-SA" dirty="0" smtClean="0">
                <a:cs typeface="AL-Mohanad Bold" pitchFamily="2" charset="-78"/>
              </a:rPr>
              <a:t>المدير التنفيذي لصندوق إعادة إعمار</a:t>
            </a:r>
          </a:p>
          <a:p>
            <a:pPr algn="ctr"/>
            <a:r>
              <a:rPr lang="ar-SA" dirty="0" smtClean="0">
                <a:cs typeface="AL-Mohanad Bold" pitchFamily="2" charset="-78"/>
              </a:rPr>
              <a:t>محافظتي حضرموت والمهرة</a:t>
            </a:r>
          </a:p>
          <a:p>
            <a:pPr algn="ctr"/>
            <a:r>
              <a:rPr lang="ar-SA" dirty="0" smtClean="0">
                <a:cs typeface="AL-Mohanad Bold" pitchFamily="2" charset="-78"/>
              </a:rPr>
              <a:t>الجمهورية اليمنية</a:t>
            </a:r>
            <a:endParaRPr lang="ar-SA" dirty="0">
              <a:cs typeface="AL-Mohanad Bold" pitchFamily="2" charset="-78"/>
            </a:endParaRPr>
          </a:p>
        </p:txBody>
      </p:sp>
      <p:pic>
        <p:nvPicPr>
          <p:cNvPr id="4" name="صورة 3" descr="الجمهوري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4016"/>
            <a:ext cx="1143751" cy="69954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70504" lon="20165977" rev="253455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عنوان فرعي 2"/>
          <p:cNvSpPr txBox="1">
            <a:spLocks/>
          </p:cNvSpPr>
          <p:nvPr/>
        </p:nvSpPr>
        <p:spPr>
          <a:xfrm>
            <a:off x="2843808" y="3795886"/>
            <a:ext cx="1368480" cy="864096"/>
          </a:xfrm>
          <a:prstGeom prst="rect">
            <a:avLst/>
          </a:prstGeom>
        </p:spPr>
        <p:txBody>
          <a:bodyPr vert="horz" lIns="0" rIns="18288">
            <a:normAutofit fontScale="70000" lnSpcReduction="20000"/>
          </a:bodyPr>
          <a:lstStyle/>
          <a:p>
            <a:pPr marL="0" marR="4572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ar-S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هندسة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فنية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ar-S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م </a:t>
            </a:r>
            <a:r>
              <a:rPr kumimoji="0" lang="ar-S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/ أسامة بن يحيى</a:t>
            </a:r>
          </a:p>
          <a:p>
            <a:pPr marL="0" marR="4572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م/ محسن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باقطيان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6" name="عنوان فرعي 2"/>
          <p:cNvSpPr txBox="1">
            <a:spLocks/>
          </p:cNvSpPr>
          <p:nvPr/>
        </p:nvSpPr>
        <p:spPr>
          <a:xfrm>
            <a:off x="5076056" y="3781419"/>
            <a:ext cx="1368480" cy="86409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تنسيق ومتابعة</a:t>
            </a:r>
          </a:p>
          <a:p>
            <a:pPr marL="0" marR="4572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م </a:t>
            </a:r>
            <a:r>
              <a:rPr kumimoji="0" lang="ar-S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/ ماجد</a:t>
            </a:r>
            <a:r>
              <a:rPr kumimoji="0" lang="ar-SA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r>
              <a:rPr kumimoji="0" lang="ar-SA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الرفاعي</a:t>
            </a:r>
            <a:endParaRPr kumimoji="0" lang="ar-SA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  <a:p>
            <a:pPr marL="0" marR="4572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ar-SA" baseline="0" dirty="0" smtClean="0">
                <a:solidFill>
                  <a:schemeClr val="bg1"/>
                </a:solidFill>
                <a:cs typeface="AL-Mateen" pitchFamily="2" charset="-78"/>
              </a:rPr>
              <a:t>صالح</a:t>
            </a:r>
            <a:r>
              <a:rPr lang="ar-SA" dirty="0" smtClean="0">
                <a:solidFill>
                  <a:schemeClr val="bg1"/>
                </a:solidFill>
                <a:cs typeface="AL-Mateen" pitchFamily="2" charset="-78"/>
              </a:rPr>
              <a:t> الخطيب</a:t>
            </a:r>
            <a:endParaRPr kumimoji="0" lang="ar-SA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8" name="عنوان فرعي 2"/>
          <p:cNvSpPr txBox="1">
            <a:spLocks/>
          </p:cNvSpPr>
          <p:nvPr/>
        </p:nvSpPr>
        <p:spPr>
          <a:xfrm>
            <a:off x="611560" y="3795886"/>
            <a:ext cx="1728192" cy="648072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latin typeface="Arial Narrow" pitchFamily="34" charset="0"/>
              </a:rPr>
              <a:t>3D Design</a:t>
            </a:r>
            <a:endParaRPr kumimoji="0" lang="ar-SA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4572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ar-SA" baseline="0" dirty="0" smtClean="0">
                <a:solidFill>
                  <a:schemeClr val="bg1"/>
                </a:solidFill>
                <a:cs typeface="AL-Mateen" pitchFamily="2" charset="-78"/>
              </a:rPr>
              <a:t>م/ عمر </a:t>
            </a:r>
            <a:r>
              <a:rPr lang="ar-SA" baseline="0" dirty="0" err="1" smtClean="0">
                <a:solidFill>
                  <a:schemeClr val="bg1"/>
                </a:solidFill>
                <a:cs typeface="AL-Mateen" pitchFamily="2" charset="-78"/>
              </a:rPr>
              <a:t>الجنيد</a:t>
            </a:r>
            <a:endParaRPr lang="ar-SA" baseline="0" dirty="0" smtClean="0">
              <a:solidFill>
                <a:schemeClr val="bg1"/>
              </a:solidFill>
              <a:cs typeface="AL-Mateen" pitchFamily="2" charset="-78"/>
            </a:endParaRPr>
          </a:p>
        </p:txBody>
      </p:sp>
      <p:sp>
        <p:nvSpPr>
          <p:cNvPr id="9" name="عنوان فرعي 2"/>
          <p:cNvSpPr txBox="1">
            <a:spLocks/>
          </p:cNvSpPr>
          <p:nvPr/>
        </p:nvSpPr>
        <p:spPr>
          <a:xfrm>
            <a:off x="7020600" y="3795886"/>
            <a:ext cx="1655856" cy="1008112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/>
          <a:p>
            <a:pPr marL="0" marR="4572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ar-S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شكر خاص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ar-S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د </a:t>
            </a:r>
            <a:r>
              <a:rPr kumimoji="0" lang="ar-S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/ </a:t>
            </a:r>
            <a:r>
              <a:rPr kumimoji="0" lang="ar-S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عبدالملك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r>
              <a:rPr kumimoji="0" lang="ar-SA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الجولحي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  <a:p>
            <a:pPr marL="0" marR="4572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د/ خالد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الشيباني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0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5" grpId="1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83768" y="123478"/>
            <a:ext cx="6483496" cy="432048"/>
          </a:xfrm>
        </p:spPr>
        <p:txBody>
          <a:bodyPr>
            <a:noAutofit/>
          </a:bodyPr>
          <a:lstStyle/>
          <a:p>
            <a:r>
              <a:rPr lang="ar-SA" sz="2800" dirty="0" smtClean="0">
                <a:solidFill>
                  <a:schemeClr val="tx1"/>
                </a:solidFill>
              </a:rPr>
              <a:t>التجربة اليمنية للحد من كوارث السيول والأمطار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699544"/>
            <a:ext cx="8209240" cy="504056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cs typeface="AL-Mohanad Bold" pitchFamily="2" charset="-78"/>
              </a:rPr>
              <a:t>نبذة عن آثار كارثة </a:t>
            </a:r>
            <a:r>
              <a:rPr lang="ar-SA" sz="3200" dirty="0" err="1" smtClean="0">
                <a:cs typeface="AL-Mohanad Bold" pitchFamily="2" charset="-78"/>
              </a:rPr>
              <a:t>2008م</a:t>
            </a:r>
            <a:r>
              <a:rPr lang="ar-SA" sz="3200" dirty="0" smtClean="0">
                <a:cs typeface="AL-Mohanad Bold" pitchFamily="2" charset="-78"/>
              </a:rPr>
              <a:t> بمحافظة حضرموت والمهرة</a:t>
            </a:r>
            <a:endParaRPr lang="ar-SA" sz="3200" dirty="0">
              <a:cs typeface="AL-Mohanad Bold" pitchFamily="2" charset="-78"/>
            </a:endParaRPr>
          </a:p>
        </p:txBody>
      </p:sp>
      <p:pic>
        <p:nvPicPr>
          <p:cNvPr id="4" name="صورة 3" descr="الجمهوري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4016"/>
            <a:ext cx="1143751" cy="69954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70504" lon="20165977" rev="253455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عنوان فرعي 2"/>
          <p:cNvSpPr txBox="1">
            <a:spLocks/>
          </p:cNvSpPr>
          <p:nvPr/>
        </p:nvSpPr>
        <p:spPr>
          <a:xfrm>
            <a:off x="539552" y="1347614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قرابة  23 ألف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فدان 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تعرضت للانجراف الكامل لتربتها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الزراعية!!!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9" name="عنوان فرعي 2"/>
          <p:cNvSpPr txBox="1">
            <a:spLocks/>
          </p:cNvSpPr>
          <p:nvPr/>
        </p:nvSpPr>
        <p:spPr>
          <a:xfrm>
            <a:off x="539552" y="2067694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وفاة أكثر من  73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شخص !!!</a:t>
            </a: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 </a:t>
            </a:r>
            <a:r>
              <a:rPr lang="ar-SA" sz="2800" dirty="0" smtClean="0">
                <a:solidFill>
                  <a:schemeClr val="bg1"/>
                </a:solidFill>
                <a:cs typeface="AL-Mateen" pitchFamily="2" charset="-78"/>
              </a:rPr>
              <a:t>وفقدان أكثر من  17 </a:t>
            </a:r>
            <a:r>
              <a:rPr lang="ar-SA" sz="2800" dirty="0" err="1" smtClean="0">
                <a:solidFill>
                  <a:schemeClr val="bg1"/>
                </a:solidFill>
                <a:cs typeface="AL-Mateen" pitchFamily="2" charset="-78"/>
              </a:rPr>
              <a:t>آخرين </a:t>
            </a:r>
            <a:r>
              <a:rPr lang="ar-SA" sz="24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4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4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400" dirty="0" smtClean="0">
                <a:solidFill>
                  <a:schemeClr val="bg1"/>
                </a:solidFill>
                <a:cs typeface="AL-Mateen" pitchFamily="2" charset="-78"/>
              </a:rPr>
              <a:t>      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2" name="برق 11"/>
          <p:cNvSpPr/>
          <p:nvPr/>
        </p:nvSpPr>
        <p:spPr>
          <a:xfrm flipH="1">
            <a:off x="8453740" y="1347615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برق 12"/>
          <p:cNvSpPr/>
          <p:nvPr/>
        </p:nvSpPr>
        <p:spPr>
          <a:xfrm flipH="1">
            <a:off x="8460432" y="1995688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عنوان فرعي 2"/>
          <p:cNvSpPr txBox="1">
            <a:spLocks/>
          </p:cNvSpPr>
          <p:nvPr/>
        </p:nvSpPr>
        <p:spPr>
          <a:xfrm>
            <a:off x="539552" y="271576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جرف قرابة 550 ألف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نخلة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واكثر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من 160 ألف شجرة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فاكهة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5" name="عنوان فرعي 2"/>
          <p:cNvSpPr txBox="1">
            <a:spLocks/>
          </p:cNvSpPr>
          <p:nvPr/>
        </p:nvSpPr>
        <p:spPr>
          <a:xfrm>
            <a:off x="539552" y="343584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نفوق أكثر من 58 ألف من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الماشية  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وأكثر من 300 ألف خلية عسل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نحل 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6" name="عنوان فرعي 2"/>
          <p:cNvSpPr txBox="1">
            <a:spLocks/>
          </p:cNvSpPr>
          <p:nvPr/>
        </p:nvSpPr>
        <p:spPr>
          <a:xfrm>
            <a:off x="506894" y="4155926"/>
            <a:ext cx="7920880" cy="648072"/>
          </a:xfrm>
          <a:prstGeom prst="rect">
            <a:avLst/>
          </a:prstGeom>
        </p:spPr>
        <p:txBody>
          <a:bodyPr vert="horz" lIns="0" rIns="18288">
            <a:normAutofit fontScale="92500"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هذا ..</a:t>
            </a: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مع الضرر البالغ في البنية التحتية بالمحافظتين والأملاك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الخاصة ...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7" name="برق 16"/>
          <p:cNvSpPr/>
          <p:nvPr/>
        </p:nvSpPr>
        <p:spPr>
          <a:xfrm flipH="1">
            <a:off x="8532440" y="2643760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برق 17"/>
          <p:cNvSpPr/>
          <p:nvPr/>
        </p:nvSpPr>
        <p:spPr>
          <a:xfrm flipH="1">
            <a:off x="8532440" y="3363838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برق 18"/>
          <p:cNvSpPr/>
          <p:nvPr/>
        </p:nvSpPr>
        <p:spPr>
          <a:xfrm flipH="1">
            <a:off x="8532440" y="4083919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83768" y="123478"/>
            <a:ext cx="6483496" cy="432048"/>
          </a:xfrm>
        </p:spPr>
        <p:txBody>
          <a:bodyPr>
            <a:noAutofit/>
          </a:bodyPr>
          <a:lstStyle/>
          <a:p>
            <a:r>
              <a:rPr lang="ar-SA" sz="2800" dirty="0" smtClean="0">
                <a:solidFill>
                  <a:schemeClr val="tx1"/>
                </a:solidFill>
              </a:rPr>
              <a:t>التجربة اليمنية للحد من كوارث السيول والأمطار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699544"/>
            <a:ext cx="8209240" cy="504056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cs typeface="AL-Mohanad Bold" pitchFamily="2" charset="-78"/>
              </a:rPr>
              <a:t>آليات تنفيذية ناجحة للانتعاش من آثار الكوارث</a:t>
            </a:r>
            <a:endParaRPr lang="ar-SA" sz="3200" dirty="0">
              <a:cs typeface="AL-Mohanad Bold" pitchFamily="2" charset="-78"/>
            </a:endParaRPr>
          </a:p>
        </p:txBody>
      </p:sp>
      <p:pic>
        <p:nvPicPr>
          <p:cNvPr id="4" name="صورة 3" descr="الجمهوري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4016"/>
            <a:ext cx="1143751" cy="69954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70504" lon="20165977" rev="253455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عنوان فرعي 2"/>
          <p:cNvSpPr txBox="1">
            <a:spLocks/>
          </p:cNvSpPr>
          <p:nvPr/>
        </p:nvSpPr>
        <p:spPr>
          <a:xfrm>
            <a:off x="539552" y="2067694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توفير أكثر من 25 % 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!!! .... نتيجة تثبيب سقوف أسعار التعويضات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3" name="برق 12"/>
          <p:cNvSpPr/>
          <p:nvPr/>
        </p:nvSpPr>
        <p:spPr>
          <a:xfrm flipH="1">
            <a:off x="8460432" y="1995688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عنوان فرعي 2"/>
          <p:cNvSpPr txBox="1">
            <a:spLocks/>
          </p:cNvSpPr>
          <p:nvPr/>
        </p:nvSpPr>
        <p:spPr>
          <a:xfrm>
            <a:off x="539552" y="271576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إنجاز سريع في وقت قصير 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!!! ... وصل الصرف إلى أكثر من 5 مليون دولار شهريا!!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5" name="عنوان فرعي 2"/>
          <p:cNvSpPr txBox="1">
            <a:spLocks/>
          </p:cNvSpPr>
          <p:nvPr/>
        </p:nvSpPr>
        <p:spPr>
          <a:xfrm>
            <a:off x="539552" y="343584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تم الانفاق على الالتزامات 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!!! .... بواقع 93% منها و 5% فقط على الإدارة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6" name="عنوان فرعي 2"/>
          <p:cNvSpPr txBox="1">
            <a:spLocks/>
          </p:cNvSpPr>
          <p:nvPr/>
        </p:nvSpPr>
        <p:spPr>
          <a:xfrm>
            <a:off x="506894" y="415592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أكثر من 5 ألف بيت  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!!! .... تم الانتهاء من تشييدها أو بنائها بالكامل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7" name="برق 16"/>
          <p:cNvSpPr/>
          <p:nvPr/>
        </p:nvSpPr>
        <p:spPr>
          <a:xfrm flipH="1">
            <a:off x="8532440" y="2643760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برق 17"/>
          <p:cNvSpPr/>
          <p:nvPr/>
        </p:nvSpPr>
        <p:spPr>
          <a:xfrm flipH="1">
            <a:off x="8532440" y="3363838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برق 18"/>
          <p:cNvSpPr/>
          <p:nvPr/>
        </p:nvSpPr>
        <p:spPr>
          <a:xfrm flipH="1">
            <a:off x="8532440" y="4083919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عنوان فرعي 2"/>
          <p:cNvSpPr txBox="1">
            <a:spLocks/>
          </p:cNvSpPr>
          <p:nvPr/>
        </p:nvSpPr>
        <p:spPr>
          <a:xfrm>
            <a:off x="539552" y="1203598"/>
            <a:ext cx="8209240" cy="50405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L-Mohanad Bold" pitchFamily="2" charset="-78"/>
              </a:rPr>
              <a:t>من قبل صندوق إعادة</a:t>
            </a:r>
            <a:r>
              <a:rPr kumimoji="0" lang="ar-S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L-Mohanad Bold" pitchFamily="2" charset="-78"/>
              </a:rPr>
              <a:t> إعمار محافظتي حضرموت والمهرة باليمن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83768" y="123478"/>
            <a:ext cx="6483496" cy="432048"/>
          </a:xfrm>
        </p:spPr>
        <p:txBody>
          <a:bodyPr>
            <a:noAutofit/>
          </a:bodyPr>
          <a:lstStyle/>
          <a:p>
            <a:r>
              <a:rPr lang="ar-SA" sz="2800" dirty="0" smtClean="0">
                <a:solidFill>
                  <a:schemeClr val="tx1"/>
                </a:solidFill>
              </a:rPr>
              <a:t>التجربة اليمنية للحد من كوارث السيول والأمطار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699544"/>
            <a:ext cx="8209240" cy="504056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cs typeface="AL-Mohanad Bold" pitchFamily="2" charset="-78"/>
              </a:rPr>
              <a:t>نبذة عن مشروع وادي حضرموت الاستراتيجي</a:t>
            </a:r>
            <a:endParaRPr lang="ar-SA" sz="3200" dirty="0">
              <a:cs typeface="AL-Mohanad Bold" pitchFamily="2" charset="-78"/>
            </a:endParaRPr>
          </a:p>
        </p:txBody>
      </p:sp>
      <p:pic>
        <p:nvPicPr>
          <p:cNvPr id="4" name="صورة 3" descr="الجمهوري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4016"/>
            <a:ext cx="1143751" cy="69954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70504" lon="20165977" rev="253455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عنوان فرعي 2"/>
          <p:cNvSpPr txBox="1">
            <a:spLocks/>
          </p:cNvSpPr>
          <p:nvPr/>
        </p:nvSpPr>
        <p:spPr>
          <a:xfrm>
            <a:off x="539552" y="1347614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تنمية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مستدامة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9" name="عنوان فرعي 2"/>
          <p:cNvSpPr txBox="1">
            <a:spLocks/>
          </p:cNvSpPr>
          <p:nvPr/>
        </p:nvSpPr>
        <p:spPr>
          <a:xfrm>
            <a:off x="539552" y="2067694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الحد من مخاطر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السيول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     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2" name="برق 11"/>
          <p:cNvSpPr/>
          <p:nvPr/>
        </p:nvSpPr>
        <p:spPr>
          <a:xfrm flipH="1">
            <a:off x="8453740" y="1347615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برق 12"/>
          <p:cNvSpPr/>
          <p:nvPr/>
        </p:nvSpPr>
        <p:spPr>
          <a:xfrm flipH="1">
            <a:off x="8460432" y="1995688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عنوان فرعي 2"/>
          <p:cNvSpPr txBox="1">
            <a:spLocks/>
          </p:cNvSpPr>
          <p:nvPr/>
        </p:nvSpPr>
        <p:spPr>
          <a:xfrm>
            <a:off x="539552" y="271576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  رفع منسوب المياه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الجوفية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5" name="عنوان فرعي 2"/>
          <p:cNvSpPr txBox="1">
            <a:spLocks/>
          </p:cNvSpPr>
          <p:nvPr/>
        </p:nvSpPr>
        <p:spPr>
          <a:xfrm>
            <a:off x="539552" y="343584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  توسيع الرقعة الخضراء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بالمنطقة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 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6" name="عنوان فرعي 2"/>
          <p:cNvSpPr txBox="1">
            <a:spLocks/>
          </p:cNvSpPr>
          <p:nvPr/>
        </p:nvSpPr>
        <p:spPr>
          <a:xfrm>
            <a:off x="506894" y="415592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توفير فرص عمل ورفع مستوى الدخل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للفرد 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  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7" name="برق 16"/>
          <p:cNvSpPr/>
          <p:nvPr/>
        </p:nvSpPr>
        <p:spPr>
          <a:xfrm flipH="1">
            <a:off x="8460432" y="2726652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برق 17"/>
          <p:cNvSpPr/>
          <p:nvPr/>
        </p:nvSpPr>
        <p:spPr>
          <a:xfrm flipH="1">
            <a:off x="8460432" y="3446732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برق 18"/>
          <p:cNvSpPr/>
          <p:nvPr/>
        </p:nvSpPr>
        <p:spPr>
          <a:xfrm flipH="1">
            <a:off x="8460432" y="4166812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0" name="مجموعة 29"/>
          <p:cNvGrpSpPr/>
          <p:nvPr/>
        </p:nvGrpSpPr>
        <p:grpSpPr>
          <a:xfrm>
            <a:off x="1835696" y="1129630"/>
            <a:ext cx="4572000" cy="3962400"/>
            <a:chOff x="381000" y="1143000"/>
            <a:chExt cx="4572000" cy="3962400"/>
          </a:xfrm>
        </p:grpSpPr>
        <p:sp>
          <p:nvSpPr>
            <p:cNvPr id="20" name="شكل بيضاوي 19"/>
            <p:cNvSpPr/>
            <p:nvPr/>
          </p:nvSpPr>
          <p:spPr>
            <a:xfrm>
              <a:off x="1066800" y="1143000"/>
              <a:ext cx="2895600" cy="2514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1" name="شكل بيضاوي 20"/>
            <p:cNvSpPr/>
            <p:nvPr/>
          </p:nvSpPr>
          <p:spPr>
            <a:xfrm>
              <a:off x="2057400" y="2514600"/>
              <a:ext cx="2895600" cy="2514600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شكل بيضاوي 21"/>
            <p:cNvSpPr/>
            <p:nvPr/>
          </p:nvSpPr>
          <p:spPr>
            <a:xfrm>
              <a:off x="381000" y="2590800"/>
              <a:ext cx="2895600" cy="25146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676400" y="1600200"/>
              <a:ext cx="1676400" cy="8309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342900" indent="-342900" algn="r" rtl="1">
                <a:lnSpc>
                  <a:spcPct val="150000"/>
                </a:lnSpc>
              </a:pPr>
              <a:r>
                <a:rPr lang="ar-SA" sz="3200" b="1" dirty="0" smtClean="0">
                  <a:cs typeface="Times New Roman" pitchFamily="18" charset="0"/>
                </a:rPr>
                <a:t>اجتماعية</a:t>
              </a:r>
            </a:p>
          </p:txBody>
        </p:sp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3124200" y="3505200"/>
              <a:ext cx="1676400" cy="74251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342900" indent="-342900" algn="r" rtl="1">
                <a:lnSpc>
                  <a:spcPct val="150000"/>
                </a:lnSpc>
              </a:pPr>
              <a:r>
                <a:rPr lang="ar-SA" sz="3200" b="1" dirty="0" smtClean="0">
                  <a:cs typeface="Times New Roman" pitchFamily="18" charset="0"/>
                </a:rPr>
                <a:t>اقتصادية</a:t>
              </a:r>
            </a:p>
          </p:txBody>
        </p:sp>
        <p:sp>
          <p:nvSpPr>
            <p:cNvPr id="25" name="Rectangle 2"/>
            <p:cNvSpPr>
              <a:spLocks noChangeArrowheads="1"/>
            </p:cNvSpPr>
            <p:nvPr/>
          </p:nvSpPr>
          <p:spPr bwMode="auto">
            <a:xfrm>
              <a:off x="914400" y="3657600"/>
              <a:ext cx="990600" cy="8309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342900" indent="-342900" algn="r" rtl="1">
                <a:lnSpc>
                  <a:spcPct val="150000"/>
                </a:lnSpc>
              </a:pPr>
              <a:r>
                <a:rPr lang="ar-SA" sz="3200" b="1" dirty="0" smtClean="0">
                  <a:cs typeface="Times New Roman" pitchFamily="18" charset="0"/>
                </a:rPr>
                <a:t>بيئية</a:t>
              </a:r>
            </a:p>
          </p:txBody>
        </p:sp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2819400" y="2462993"/>
              <a:ext cx="990600" cy="6612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342900" indent="-342900" algn="r" rtl="1">
                <a:lnSpc>
                  <a:spcPct val="150000"/>
                </a:lnSpc>
              </a:pPr>
              <a:r>
                <a:rPr lang="ar-SA" sz="2800" b="1" dirty="0" smtClean="0">
                  <a:cs typeface="Times New Roman" pitchFamily="18" charset="0"/>
                </a:rPr>
                <a:t>العدالة</a:t>
              </a:r>
            </a:p>
          </p:txBody>
        </p:sp>
        <p:sp>
          <p:nvSpPr>
            <p:cNvPr id="27" name="Rectangle 2"/>
            <p:cNvSpPr>
              <a:spLocks noChangeArrowheads="1"/>
            </p:cNvSpPr>
            <p:nvPr/>
          </p:nvSpPr>
          <p:spPr bwMode="auto">
            <a:xfrm>
              <a:off x="1143000" y="2590800"/>
              <a:ext cx="1219200" cy="7386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342900" indent="-342900" algn="r" rtl="1">
                <a:lnSpc>
                  <a:spcPct val="150000"/>
                </a:lnSpc>
              </a:pPr>
              <a:r>
                <a:rPr lang="ar-SA" sz="2800" b="1" dirty="0" smtClean="0">
                  <a:cs typeface="Times New Roman" pitchFamily="18" charset="0"/>
                </a:rPr>
                <a:t>التوافق</a:t>
              </a:r>
            </a:p>
          </p:txBody>
        </p:sp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2133600" y="3657600"/>
              <a:ext cx="1066800" cy="7386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342900" indent="-342900" algn="r" rtl="1">
                <a:lnSpc>
                  <a:spcPct val="150000"/>
                </a:lnSpc>
              </a:pPr>
              <a:r>
                <a:rPr lang="ar-SA" sz="2800" b="1" dirty="0" smtClean="0">
                  <a:cs typeface="Times New Roman" pitchFamily="18" charset="0"/>
                </a:rPr>
                <a:t>التطبيق</a:t>
              </a:r>
            </a:p>
          </p:txBody>
        </p:sp>
        <p:sp>
          <p:nvSpPr>
            <p:cNvPr id="29" name="Rectangle 2"/>
            <p:cNvSpPr>
              <a:spLocks noChangeArrowheads="1"/>
            </p:cNvSpPr>
            <p:nvPr/>
          </p:nvSpPr>
          <p:spPr bwMode="auto">
            <a:xfrm>
              <a:off x="2057400" y="3048000"/>
              <a:ext cx="1143000" cy="57996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342900" indent="-342900" algn="r" rtl="1">
                <a:lnSpc>
                  <a:spcPct val="150000"/>
                </a:lnSpc>
              </a:pPr>
              <a:r>
                <a:rPr lang="ar-SA" sz="2400" b="1" dirty="0" smtClean="0">
                  <a:cs typeface="Times New Roman" pitchFamily="18" charset="0"/>
                </a:rPr>
                <a:t>الاستدامة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76560"/>
            <a:ext cx="4896544" cy="427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1059582"/>
            <a:ext cx="59817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96536" y="912061"/>
            <a:ext cx="4931072" cy="423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40552" y="1419622"/>
            <a:ext cx="4953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85802"/>
            <a:ext cx="4283968" cy="255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2400" y="976313"/>
            <a:ext cx="94488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38113" y="976313"/>
            <a:ext cx="9420226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8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2499742"/>
            <a:ext cx="785164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>
                <a:cs typeface="AL-Mohanad Bold" pitchFamily="2" charset="-78"/>
              </a:rPr>
              <a:t>شاكر لكم حسن الاستماع </a:t>
            </a:r>
            <a:r>
              <a:rPr lang="ar-SA" dirty="0" err="1" smtClean="0">
                <a:cs typeface="AL-Mohanad Bold" pitchFamily="2" charset="-78"/>
              </a:rPr>
              <a:t>والانصات</a:t>
            </a:r>
            <a:r>
              <a:rPr lang="ar-SA" dirty="0" smtClean="0">
                <a:cs typeface="AL-Mohanad Bold" pitchFamily="2" charset="-78"/>
              </a:rPr>
              <a:t/>
            </a:r>
            <a:br>
              <a:rPr lang="ar-SA" dirty="0" smtClean="0">
                <a:cs typeface="AL-Mohanad Bold" pitchFamily="2" charset="-78"/>
              </a:rPr>
            </a:br>
            <a:r>
              <a:rPr lang="ar-SA" dirty="0" smtClean="0">
                <a:cs typeface="AL-Mohanad Bold" pitchFamily="2" charset="-78"/>
              </a:rPr>
              <a:t>وبانتظار تساؤلاتكم وملاحظاتكم ومداخلاتكم</a:t>
            </a:r>
            <a:endParaRPr lang="ar-SA" dirty="0"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Yemen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843558"/>
            <a:ext cx="6012160" cy="4081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83768" y="123478"/>
            <a:ext cx="6483496" cy="432048"/>
          </a:xfrm>
        </p:spPr>
        <p:txBody>
          <a:bodyPr>
            <a:noAutofit/>
          </a:bodyPr>
          <a:lstStyle/>
          <a:p>
            <a:r>
              <a:rPr lang="ar-SA" sz="2800" dirty="0" smtClean="0">
                <a:solidFill>
                  <a:schemeClr val="tx1"/>
                </a:solidFill>
              </a:rPr>
              <a:t>التجربة اليمنية للحد من كوارث السيول والأمطار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699544"/>
            <a:ext cx="8209240" cy="504056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cs typeface="AL-Mohanad Bold" pitchFamily="2" charset="-78"/>
              </a:rPr>
              <a:t>مقدمة عن المخاطر بالجمهورية اليمنية</a:t>
            </a:r>
            <a:endParaRPr lang="ar-SA" sz="3200" dirty="0">
              <a:cs typeface="AL-Mohanad Bold" pitchFamily="2" charset="-78"/>
            </a:endParaRPr>
          </a:p>
        </p:txBody>
      </p:sp>
      <p:pic>
        <p:nvPicPr>
          <p:cNvPr id="4" name="صورة 3" descr="الجمهوري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44016"/>
            <a:ext cx="1143751" cy="69954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70504" lon="20165977" rev="253455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عنوان فرعي 2"/>
          <p:cNvSpPr txBox="1">
            <a:spLocks/>
          </p:cNvSpPr>
          <p:nvPr/>
        </p:nvSpPr>
        <p:spPr>
          <a:xfrm>
            <a:off x="539552" y="1347614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>
                <a:solidFill>
                  <a:schemeClr val="bg1"/>
                </a:solidFill>
                <a:cs typeface="AL-Mateen" pitchFamily="2" charset="-78"/>
              </a:rPr>
              <a:t>26 </a:t>
            </a:r>
            <a:r>
              <a:rPr lang="ar-SA" sz="3200" dirty="0" err="1">
                <a:solidFill>
                  <a:schemeClr val="bg1"/>
                </a:solidFill>
                <a:cs typeface="AL-Mateen" pitchFamily="2" charset="-78"/>
              </a:rPr>
              <a:t>كارثة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فقط </a:t>
            </a:r>
            <a:r>
              <a:rPr kumimoji="0" lang="ar-S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ما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بين عامي 1989 إلى </a:t>
            </a:r>
            <a:r>
              <a:rPr kumimoji="0" lang="ar-SA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2010م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  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9" name="عنوان فرعي 2"/>
          <p:cNvSpPr txBox="1">
            <a:spLocks/>
          </p:cNvSpPr>
          <p:nvPr/>
        </p:nvSpPr>
        <p:spPr>
          <a:xfrm>
            <a:off x="539552" y="2067694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22 كارثة 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منها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بسبب الأمطار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والسيول 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2" name="برق 11"/>
          <p:cNvSpPr/>
          <p:nvPr/>
        </p:nvSpPr>
        <p:spPr>
          <a:xfrm flipH="1">
            <a:off x="8453740" y="1347615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برق 12"/>
          <p:cNvSpPr/>
          <p:nvPr/>
        </p:nvSpPr>
        <p:spPr>
          <a:xfrm flipH="1">
            <a:off x="8460432" y="1995688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عنوان فرعي 2"/>
          <p:cNvSpPr txBox="1">
            <a:spLocks/>
          </p:cNvSpPr>
          <p:nvPr/>
        </p:nvSpPr>
        <p:spPr>
          <a:xfrm>
            <a:off x="539552" y="271576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70 مليون دولار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سنويا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متوسط الخسائر الاقتصادية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بسببها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5" name="عنوان فرعي 2"/>
          <p:cNvSpPr txBox="1">
            <a:spLocks/>
          </p:cNvSpPr>
          <p:nvPr/>
        </p:nvSpPr>
        <p:spPr>
          <a:xfrm>
            <a:off x="539552" y="343584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2.1 مليار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دولار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متوسط الخسائر الاقتصادية بسببها حتى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الآن 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6" name="عنوان فرعي 2"/>
          <p:cNvSpPr txBox="1">
            <a:spLocks/>
          </p:cNvSpPr>
          <p:nvPr/>
        </p:nvSpPr>
        <p:spPr>
          <a:xfrm>
            <a:off x="506894" y="415592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15 </a:t>
            </a: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– 30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سنة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الفترة المتوقعة لنضب المياه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الجوفية  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7" name="برق 16"/>
          <p:cNvSpPr/>
          <p:nvPr/>
        </p:nvSpPr>
        <p:spPr>
          <a:xfrm flipH="1">
            <a:off x="8532440" y="2643760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برق 17"/>
          <p:cNvSpPr/>
          <p:nvPr/>
        </p:nvSpPr>
        <p:spPr>
          <a:xfrm flipH="1">
            <a:off x="8532440" y="3363838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برق 18"/>
          <p:cNvSpPr/>
          <p:nvPr/>
        </p:nvSpPr>
        <p:spPr>
          <a:xfrm flipH="1">
            <a:off x="8532440" y="4083919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83768" y="123478"/>
            <a:ext cx="6483496" cy="432048"/>
          </a:xfrm>
        </p:spPr>
        <p:txBody>
          <a:bodyPr>
            <a:noAutofit/>
          </a:bodyPr>
          <a:lstStyle/>
          <a:p>
            <a:r>
              <a:rPr lang="ar-SA" sz="2800" dirty="0" smtClean="0">
                <a:solidFill>
                  <a:schemeClr val="tx1"/>
                </a:solidFill>
              </a:rPr>
              <a:t>التجربة اليمنية للحد من كوارث السيول والأمطار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699542"/>
            <a:ext cx="7992888" cy="504056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cs typeface="AL-Mohanad Bold" pitchFamily="2" charset="-78"/>
              </a:rPr>
              <a:t>نبذة عن بعض المعالجات الناجحة للحد من المخاطر الأخرى ...</a:t>
            </a:r>
            <a:endParaRPr lang="ar-SA" sz="3200" dirty="0">
              <a:cs typeface="AL-Mohanad Bold" pitchFamily="2" charset="-78"/>
            </a:endParaRPr>
          </a:p>
        </p:txBody>
      </p:sp>
      <p:pic>
        <p:nvPicPr>
          <p:cNvPr id="4" name="صورة 3" descr="الجمهوري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4016"/>
            <a:ext cx="1143751" cy="69954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70504" lon="20165977" rev="253455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عنوان فرعي 2"/>
          <p:cNvSpPr txBox="1">
            <a:spLocks/>
          </p:cNvSpPr>
          <p:nvPr/>
        </p:nvSpPr>
        <p:spPr>
          <a:xfrm>
            <a:off x="611560" y="199568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سد مأرب 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!!! .... أشهر وأقدم سد في المنطقة ليحمي محافظة بالكامل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2" name="برق 11"/>
          <p:cNvSpPr/>
          <p:nvPr/>
        </p:nvSpPr>
        <p:spPr>
          <a:xfrm flipH="1">
            <a:off x="8604448" y="2067694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Picture 24" descr="سد مارب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771550"/>
            <a:ext cx="5479256" cy="410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سد مارب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987574"/>
            <a:ext cx="5853964" cy="389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سد مارب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987574"/>
            <a:ext cx="5913097" cy="388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83768" y="123478"/>
            <a:ext cx="6483496" cy="432048"/>
          </a:xfrm>
        </p:spPr>
        <p:txBody>
          <a:bodyPr>
            <a:noAutofit/>
          </a:bodyPr>
          <a:lstStyle/>
          <a:p>
            <a:r>
              <a:rPr lang="ar-SA" sz="2800" dirty="0" smtClean="0">
                <a:solidFill>
                  <a:schemeClr val="tx1"/>
                </a:solidFill>
              </a:rPr>
              <a:t>التجربة اليمنية للحد من كوارث السيول والأمطار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699544"/>
            <a:ext cx="8209240" cy="504056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cs typeface="AL-Mohanad Bold" pitchFamily="2" charset="-78"/>
              </a:rPr>
              <a:t>نبذة عن بعض المعالجات الناجحة للحد من المخاطر</a:t>
            </a:r>
            <a:endParaRPr lang="ar-SA" sz="3200" dirty="0">
              <a:cs typeface="AL-Mohanad Bold" pitchFamily="2" charset="-78"/>
            </a:endParaRPr>
          </a:p>
        </p:txBody>
      </p:sp>
      <p:pic>
        <p:nvPicPr>
          <p:cNvPr id="4" name="صورة 3" descr="الجمهوري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4016"/>
            <a:ext cx="1143751" cy="69954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70504" lon="20165977" rev="253455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عنوان فرعي 2"/>
          <p:cNvSpPr txBox="1">
            <a:spLocks/>
          </p:cNvSpPr>
          <p:nvPr/>
        </p:nvSpPr>
        <p:spPr>
          <a:xfrm>
            <a:off x="539552" y="1347614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صهاريج عدن... </a:t>
            </a:r>
            <a:r>
              <a:rPr lang="ar-SA" sz="2800" dirty="0" smtClean="0">
                <a:solidFill>
                  <a:schemeClr val="bg1"/>
                </a:solidFill>
                <a:cs typeface="AL-Mateen" pitchFamily="2" charset="-78"/>
              </a:rPr>
              <a:t>أقدم نظام حماية وأبرز المعالم التاريخية والسياحية ..</a:t>
            </a:r>
            <a:endParaRPr kumimoji="0" lang="ar-S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9" name="عنوان فرعي 2"/>
          <p:cNvSpPr txBox="1">
            <a:spLocks/>
          </p:cNvSpPr>
          <p:nvPr/>
        </p:nvSpPr>
        <p:spPr>
          <a:xfrm>
            <a:off x="348881" y="2643758"/>
            <a:ext cx="8064896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أكثر من 55 صهريج  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!!! .... ليستوعب أمطار المدينة ويحتفظ بالجزء الأكبر منها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2" name="برق 11"/>
          <p:cNvSpPr/>
          <p:nvPr/>
        </p:nvSpPr>
        <p:spPr>
          <a:xfrm flipH="1">
            <a:off x="8453740" y="1347615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برق 12"/>
          <p:cNvSpPr/>
          <p:nvPr/>
        </p:nvSpPr>
        <p:spPr>
          <a:xfrm flipH="1">
            <a:off x="8460432" y="1995688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عنوان فرعي 2"/>
          <p:cNvSpPr txBox="1">
            <a:spLocks/>
          </p:cNvSpPr>
          <p:nvPr/>
        </p:nvSpPr>
        <p:spPr>
          <a:xfrm>
            <a:off x="-27993" y="3301161"/>
            <a:ext cx="8460432" cy="648072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2800" dirty="0" smtClean="0">
                <a:solidFill>
                  <a:schemeClr val="bg1"/>
                </a:solidFill>
                <a:cs typeface="AL-Mateen" pitchFamily="2" charset="-78"/>
              </a:rPr>
              <a:t> تسع الصهاريج   20 مليون جالون من المياه </a:t>
            </a:r>
            <a:r>
              <a:rPr lang="ar-SA" sz="2400" dirty="0" smtClean="0">
                <a:solidFill>
                  <a:schemeClr val="bg1"/>
                </a:solidFill>
                <a:cs typeface="AL-Mateen" pitchFamily="2" charset="-78"/>
              </a:rPr>
              <a:t>!!! مما يؤدي إلى بطء التدفق المائي على المنطقة ...</a:t>
            </a:r>
            <a:endParaRPr kumimoji="0" lang="ar-S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5" name="عنوان فرعي 2"/>
          <p:cNvSpPr txBox="1">
            <a:spLocks/>
          </p:cNvSpPr>
          <p:nvPr/>
        </p:nvSpPr>
        <p:spPr>
          <a:xfrm>
            <a:off x="611560" y="199568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  يقع في وادي الطويلة 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!!! .... بمضيق طوله 750 قدم وارتفاع 800 قدم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6" name="عنوان فرعي 2"/>
          <p:cNvSpPr txBox="1">
            <a:spLocks/>
          </p:cNvSpPr>
          <p:nvPr/>
        </p:nvSpPr>
        <p:spPr>
          <a:xfrm>
            <a:off x="611560" y="4011910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   نظام ديناميكي ، وتكنولوجيا بارعة ، ووجه حضاري فريد  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!!! ....  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7" name="برق 16"/>
          <p:cNvSpPr/>
          <p:nvPr/>
        </p:nvSpPr>
        <p:spPr>
          <a:xfrm flipH="1">
            <a:off x="8460432" y="2643758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برق 17"/>
          <p:cNvSpPr/>
          <p:nvPr/>
        </p:nvSpPr>
        <p:spPr>
          <a:xfrm flipH="1">
            <a:off x="8460432" y="3291830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برق 18"/>
          <p:cNvSpPr/>
          <p:nvPr/>
        </p:nvSpPr>
        <p:spPr>
          <a:xfrm flipH="1">
            <a:off x="8460432" y="4011910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Rectangle 19"/>
          <p:cNvSpPr/>
          <p:nvPr/>
        </p:nvSpPr>
        <p:spPr>
          <a:xfrm>
            <a:off x="2771800" y="1851670"/>
            <a:ext cx="4248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 fov="7200000">
                <a:rot lat="18901131" lon="418183" rev="21355879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ateen" pitchFamily="2" charset="-78"/>
              </a:rPr>
              <a:t>صهاريج عدن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ateen" pitchFamily="2" charset="-78"/>
            </a:endParaRPr>
          </a:p>
        </p:txBody>
      </p:sp>
      <p:pic>
        <p:nvPicPr>
          <p:cNvPr id="21" name="Picture 20" descr="صهاريج عدن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63638"/>
            <a:ext cx="2597913" cy="357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صهاريج عدن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66987"/>
            <a:ext cx="3588435" cy="357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صهاريج عدن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987574"/>
            <a:ext cx="3062709" cy="415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صهاريج عدن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03598"/>
            <a:ext cx="3475749" cy="393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صهاريج عدن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0"/>
            <a:ext cx="5976664" cy="507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فرعي 2"/>
          <p:cNvSpPr txBox="1">
            <a:spLocks/>
          </p:cNvSpPr>
          <p:nvPr/>
        </p:nvSpPr>
        <p:spPr>
          <a:xfrm>
            <a:off x="539552" y="1419622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سد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الخلفة</a:t>
            </a: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أدى انهياره إلى هروب وتهجير الكثير من السكان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المحليين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83768" y="123478"/>
            <a:ext cx="6483496" cy="432048"/>
          </a:xfrm>
        </p:spPr>
        <p:txBody>
          <a:bodyPr>
            <a:noAutofit/>
          </a:bodyPr>
          <a:lstStyle/>
          <a:p>
            <a:r>
              <a:rPr lang="ar-SA" sz="2800" dirty="0" smtClean="0">
                <a:solidFill>
                  <a:schemeClr val="tx1"/>
                </a:solidFill>
              </a:rPr>
              <a:t>التجربة اليمنية للحد من كوارث السيول والأمطار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699542"/>
            <a:ext cx="7992888" cy="504056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cs typeface="AL-Mohanad Bold" pitchFamily="2" charset="-78"/>
              </a:rPr>
              <a:t>نبذة عن بعض المعالجات الناجحة للحد من المخاطر الأخرى ...</a:t>
            </a:r>
            <a:endParaRPr lang="ar-SA" sz="3200" dirty="0">
              <a:cs typeface="AL-Mohanad Bold" pitchFamily="2" charset="-78"/>
            </a:endParaRPr>
          </a:p>
        </p:txBody>
      </p:sp>
      <p:pic>
        <p:nvPicPr>
          <p:cNvPr id="4" name="صورة 3" descr="الجمهوري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4016"/>
            <a:ext cx="1143751" cy="69954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70504" lon="20165977" rev="253455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3" name="برق 12"/>
          <p:cNvSpPr/>
          <p:nvPr/>
        </p:nvSpPr>
        <p:spPr>
          <a:xfrm flipH="1">
            <a:off x="8532440" y="1491630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عنوان فرعي 2"/>
          <p:cNvSpPr txBox="1">
            <a:spLocks/>
          </p:cNvSpPr>
          <p:nvPr/>
        </p:nvSpPr>
        <p:spPr>
          <a:xfrm>
            <a:off x="683568" y="2139702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  موزع شبام 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!!! .... أفضل وسيلة لاستيعاب السيول والاستفادة منها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7" name="برق 16"/>
          <p:cNvSpPr/>
          <p:nvPr/>
        </p:nvSpPr>
        <p:spPr>
          <a:xfrm flipH="1">
            <a:off x="8532440" y="2211710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8" name="Picture 27" descr="شبام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627534"/>
            <a:ext cx="5157192" cy="386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صورة 28" descr="شبام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0"/>
            <a:ext cx="6434384" cy="514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build="p"/>
      <p:bldP spid="13" grpId="0" animBg="1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83768" y="123478"/>
            <a:ext cx="6483496" cy="432048"/>
          </a:xfrm>
        </p:spPr>
        <p:txBody>
          <a:bodyPr>
            <a:noAutofit/>
          </a:bodyPr>
          <a:lstStyle/>
          <a:p>
            <a:r>
              <a:rPr lang="ar-SA" sz="2800" dirty="0" smtClean="0">
                <a:solidFill>
                  <a:schemeClr val="tx1"/>
                </a:solidFill>
              </a:rPr>
              <a:t>التجربة اليمنية للحد من كوارث السيول والأمطار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699544"/>
            <a:ext cx="8209240" cy="504056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cs typeface="AL-Mohanad Bold" pitchFamily="2" charset="-78"/>
              </a:rPr>
              <a:t>نبذة عن بعض المعالجات الناجحة للحد من المخاطر</a:t>
            </a:r>
            <a:endParaRPr lang="ar-SA" sz="3200" dirty="0">
              <a:cs typeface="AL-Mohanad Bold" pitchFamily="2" charset="-78"/>
            </a:endParaRPr>
          </a:p>
        </p:txBody>
      </p:sp>
      <p:pic>
        <p:nvPicPr>
          <p:cNvPr id="4" name="صورة 3" descr="الجمهوري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4016"/>
            <a:ext cx="1143751" cy="69954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70504" lon="20165977" rev="253455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عنوان فرعي 2"/>
          <p:cNvSpPr txBox="1">
            <a:spLocks/>
          </p:cNvSpPr>
          <p:nvPr/>
        </p:nvSpPr>
        <p:spPr>
          <a:xfrm>
            <a:off x="467544" y="1347614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مشروع سائلة صنعاء ... </a:t>
            </a:r>
            <a:r>
              <a:rPr lang="ar-SA" sz="2800" dirty="0" smtClean="0">
                <a:solidFill>
                  <a:schemeClr val="bg1"/>
                </a:solidFill>
                <a:cs typeface="AL-Mateen" pitchFamily="2" charset="-78"/>
              </a:rPr>
              <a:t>مجرى وادي يخترق صنعاء من الجنوب إلى الشمال ..</a:t>
            </a:r>
            <a:endParaRPr kumimoji="0" lang="ar-S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9" name="عنوان فرعي 2"/>
          <p:cNvSpPr txBox="1">
            <a:spLocks/>
          </p:cNvSpPr>
          <p:nvPr/>
        </p:nvSpPr>
        <p:spPr>
          <a:xfrm>
            <a:off x="492897" y="2067694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بطول 3.300 م تقريبا  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!!! .... ليستوعب أمطار المدينة ويخرجها شمالا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2" name="برق 11"/>
          <p:cNvSpPr/>
          <p:nvPr/>
        </p:nvSpPr>
        <p:spPr>
          <a:xfrm flipH="1">
            <a:off x="8453740" y="1347615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برق 12"/>
          <p:cNvSpPr/>
          <p:nvPr/>
        </p:nvSpPr>
        <p:spPr>
          <a:xfrm flipH="1">
            <a:off x="8460432" y="1995688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عنوان فرعي 2"/>
          <p:cNvSpPr txBox="1">
            <a:spLocks/>
          </p:cNvSpPr>
          <p:nvPr/>
        </p:nvSpPr>
        <p:spPr>
          <a:xfrm>
            <a:off x="0" y="2787774"/>
            <a:ext cx="8460432" cy="648072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2800" dirty="0" smtClean="0">
                <a:solidFill>
                  <a:schemeClr val="bg1"/>
                </a:solidFill>
                <a:cs typeface="AL-Mateen" pitchFamily="2" charset="-78"/>
              </a:rPr>
              <a:t> مشروع سياحي وجمالي   </a:t>
            </a:r>
            <a:r>
              <a:rPr lang="ar-SA" sz="2400" dirty="0" smtClean="0">
                <a:solidFill>
                  <a:schemeClr val="bg1"/>
                </a:solidFill>
                <a:cs typeface="AL-Mateen" pitchFamily="2" charset="-78"/>
              </a:rPr>
              <a:t>!!! .... حيث يضيف بتصميمه مع البيوت المجاورة له جمالا للمدينة!!!</a:t>
            </a:r>
            <a:r>
              <a:rPr kumimoji="0" lang="ar-SA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5" name="عنوان فرعي 2"/>
          <p:cNvSpPr txBox="1">
            <a:spLocks/>
          </p:cNvSpPr>
          <p:nvPr/>
        </p:nvSpPr>
        <p:spPr>
          <a:xfrm>
            <a:off x="683568" y="3435846"/>
            <a:ext cx="7920880" cy="648072"/>
          </a:xfrm>
          <a:prstGeom prst="rect">
            <a:avLst/>
          </a:prstGeom>
        </p:spPr>
        <p:txBody>
          <a:bodyPr vert="horz" lIns="0" rIns="18288">
            <a:normAutofit fontScale="92500"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  مشروع نقل ناجح 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!!! .... حيث يصبح أفضل وسيلة تنقل للسيارات بعيدا عن الزحمة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7" name="برق 16"/>
          <p:cNvSpPr/>
          <p:nvPr/>
        </p:nvSpPr>
        <p:spPr>
          <a:xfrm flipH="1">
            <a:off x="8460432" y="2715766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برق 17"/>
          <p:cNvSpPr/>
          <p:nvPr/>
        </p:nvSpPr>
        <p:spPr>
          <a:xfrm flipH="1">
            <a:off x="8460432" y="3363838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Picture 19" descr="سائلة صنعا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844775"/>
            <a:ext cx="4608512" cy="329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سائلة صنعاء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525098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سائلة صنعاء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563638"/>
            <a:ext cx="5014718" cy="333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سائلة صنعاء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1074444"/>
            <a:ext cx="5425408" cy="406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سائلة صنعاء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1203598"/>
            <a:ext cx="5760640" cy="393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/>
          <p:cNvSpPr/>
          <p:nvPr/>
        </p:nvSpPr>
        <p:spPr>
          <a:xfrm>
            <a:off x="2771800" y="1851670"/>
            <a:ext cx="4248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 fov="7200000">
                <a:rot lat="18901131" lon="418183" rev="21355879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ateen" pitchFamily="2" charset="-78"/>
              </a:rPr>
              <a:t>سائلة صنعاء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2" grpId="0" animBg="1"/>
      <p:bldP spid="13" grpId="0" animBg="1"/>
      <p:bldP spid="14" grpId="0"/>
      <p:bldP spid="15" grpId="0"/>
      <p:bldP spid="17" grpId="0" animBg="1"/>
      <p:bldP spid="18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83768" y="123478"/>
            <a:ext cx="6483496" cy="432048"/>
          </a:xfrm>
        </p:spPr>
        <p:txBody>
          <a:bodyPr>
            <a:noAutofit/>
          </a:bodyPr>
          <a:lstStyle/>
          <a:p>
            <a:r>
              <a:rPr lang="ar-SA" sz="2800" dirty="0" smtClean="0">
                <a:solidFill>
                  <a:schemeClr val="tx1"/>
                </a:solidFill>
              </a:rPr>
              <a:t>التجربة اليمنية للحد من كوارث السيول والأمطار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699542"/>
            <a:ext cx="7992888" cy="504056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cs typeface="AL-Mohanad Bold" pitchFamily="2" charset="-78"/>
              </a:rPr>
              <a:t>نبذة عن بعض المعالجات الناجحة للحد من المخاطر الأخرى ...</a:t>
            </a:r>
            <a:endParaRPr lang="ar-SA" sz="3200" dirty="0">
              <a:cs typeface="AL-Mohanad Bold" pitchFamily="2" charset="-78"/>
            </a:endParaRPr>
          </a:p>
        </p:txBody>
      </p:sp>
      <p:pic>
        <p:nvPicPr>
          <p:cNvPr id="4" name="صورة 3" descr="الجمهوري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4016"/>
            <a:ext cx="1143751" cy="69954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70504" lon="20165977" rev="253455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عنوان فرعي 2"/>
          <p:cNvSpPr txBox="1">
            <a:spLocks/>
          </p:cNvSpPr>
          <p:nvPr/>
        </p:nvSpPr>
        <p:spPr>
          <a:xfrm>
            <a:off x="467544" y="1347614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 مشروع خور المكلا ... </a:t>
            </a:r>
            <a:r>
              <a:rPr lang="ar-SA" sz="2800" dirty="0" smtClean="0">
                <a:solidFill>
                  <a:schemeClr val="bg1"/>
                </a:solidFill>
                <a:cs typeface="AL-Mateen" pitchFamily="2" charset="-78"/>
              </a:rPr>
              <a:t>مشروع سياحي اقتصادي صحي واجتماعي بتفوق ..</a:t>
            </a:r>
            <a:endParaRPr kumimoji="0" lang="ar-S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2" name="برق 11"/>
          <p:cNvSpPr/>
          <p:nvPr/>
        </p:nvSpPr>
        <p:spPr>
          <a:xfrm flipH="1">
            <a:off x="8453740" y="1347615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نوان فرعي 2"/>
          <p:cNvSpPr txBox="1">
            <a:spLocks/>
          </p:cNvSpPr>
          <p:nvPr/>
        </p:nvSpPr>
        <p:spPr>
          <a:xfrm>
            <a:off x="827584" y="1923678"/>
            <a:ext cx="8208912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وهو ما سنأخذه بالتفصيل كأنموذج ناجح تماما في الحد من الكوارث ..</a:t>
            </a:r>
            <a:endParaRPr kumimoji="0" lang="ar-S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pic>
        <p:nvPicPr>
          <p:cNvPr id="21" name="Picture 20" descr="خور المكلا سابقا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571750"/>
            <a:ext cx="5459116" cy="245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5hoor2006-small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650267"/>
            <a:ext cx="3456384" cy="224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img_1339190565_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643758"/>
            <a:ext cx="331236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img_1339190567_18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9" y="2625096"/>
            <a:ext cx="3484668" cy="231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حور المكلا حاليا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2571750"/>
            <a:ext cx="544722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 descr="250YR.jpg"/>
          <p:cNvPicPr>
            <a:picLocks noChangeAspect="1"/>
          </p:cNvPicPr>
          <p:nvPr/>
        </p:nvPicPr>
        <p:blipFill>
          <a:blip r:embed="rId8" cstate="print"/>
          <a:srcRect t="50060" b="9386"/>
          <a:stretch>
            <a:fillRect/>
          </a:stretch>
        </p:blipFill>
        <p:spPr>
          <a:xfrm>
            <a:off x="1043608" y="915566"/>
            <a:ext cx="6840760" cy="3203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rojec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886" y="-1"/>
            <a:ext cx="9144000" cy="514350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83768" y="123478"/>
            <a:ext cx="6483496" cy="432048"/>
          </a:xfrm>
        </p:spPr>
        <p:txBody>
          <a:bodyPr>
            <a:noAutofit/>
          </a:bodyPr>
          <a:lstStyle/>
          <a:p>
            <a:r>
              <a:rPr lang="ar-SA" sz="2800" dirty="0" smtClean="0">
                <a:solidFill>
                  <a:schemeClr val="tx1"/>
                </a:solidFill>
              </a:rPr>
              <a:t>التجربة اليمنية للحد من كوارث السيول والأمطار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99592" y="555526"/>
            <a:ext cx="8208912" cy="504056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  <a:cs typeface="AL-Mohanad Bold" pitchFamily="2" charset="-78"/>
              </a:rPr>
              <a:t>خـــــــــــــــــــــــور المكــــــــــــــــــــــــــــــلا .. </a:t>
            </a:r>
            <a:r>
              <a:rPr lang="ar-SA" sz="2800" dirty="0" smtClean="0">
                <a:solidFill>
                  <a:srgbClr val="FF0000"/>
                </a:solidFill>
                <a:cs typeface="AL-Mohanad Bold" pitchFamily="2" charset="-78"/>
              </a:rPr>
              <a:t>مشروع للحد من الكوارث بالمدن الساحلية</a:t>
            </a:r>
            <a:endParaRPr lang="ar-SA" sz="2800" dirty="0">
              <a:solidFill>
                <a:srgbClr val="FF0000"/>
              </a:solidFill>
              <a:cs typeface="AL-Mohanad Bold" pitchFamily="2" charset="-78"/>
            </a:endParaRPr>
          </a:p>
        </p:txBody>
      </p:sp>
      <p:pic>
        <p:nvPicPr>
          <p:cNvPr id="4" name="صورة 3" descr="الجمهوري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44016"/>
            <a:ext cx="1143751" cy="69954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70504" lon="20165977" rev="253455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6" name="صورة 5" descr="موقع المكلا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459836"/>
            <a:ext cx="6768752" cy="4223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83768" y="123478"/>
            <a:ext cx="6483496" cy="432048"/>
          </a:xfrm>
        </p:spPr>
        <p:txBody>
          <a:bodyPr>
            <a:noAutofit/>
          </a:bodyPr>
          <a:lstStyle/>
          <a:p>
            <a:r>
              <a:rPr lang="ar-SA" sz="2800" dirty="0" smtClean="0">
                <a:solidFill>
                  <a:schemeClr val="tx1"/>
                </a:solidFill>
              </a:rPr>
              <a:t>التجربة اليمنية للحد من كوارث السيول والأمطار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699544"/>
            <a:ext cx="8209240" cy="504056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cs typeface="AL-Mohanad Bold" pitchFamily="2" charset="-78"/>
              </a:rPr>
              <a:t>نبذة عن آثار كارثة </a:t>
            </a:r>
            <a:r>
              <a:rPr lang="ar-SA" sz="3200" dirty="0" err="1" smtClean="0">
                <a:cs typeface="AL-Mohanad Bold" pitchFamily="2" charset="-78"/>
              </a:rPr>
              <a:t>2008م</a:t>
            </a:r>
            <a:r>
              <a:rPr lang="ar-SA" sz="3200" dirty="0" smtClean="0">
                <a:cs typeface="AL-Mohanad Bold" pitchFamily="2" charset="-78"/>
              </a:rPr>
              <a:t> بمحافظة حضرموت والمهرة</a:t>
            </a:r>
            <a:endParaRPr lang="ar-SA" sz="3200" dirty="0">
              <a:cs typeface="AL-Mohanad Bold" pitchFamily="2" charset="-78"/>
            </a:endParaRPr>
          </a:p>
        </p:txBody>
      </p:sp>
      <p:pic>
        <p:nvPicPr>
          <p:cNvPr id="4" name="صورة 3" descr="الجمهوري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4016"/>
            <a:ext cx="1143751" cy="69954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70504" lon="20165977" rev="253455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عنوان فرعي 2"/>
          <p:cNvSpPr txBox="1">
            <a:spLocks/>
          </p:cNvSpPr>
          <p:nvPr/>
        </p:nvSpPr>
        <p:spPr>
          <a:xfrm>
            <a:off x="539552" y="1347614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35 ساعة متواصلة من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الأمطار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قدرت كميتها بحوالي 2 مليار متر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مكعب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9" name="عنوان فرعي 2"/>
          <p:cNvSpPr txBox="1">
            <a:spLocks/>
          </p:cNvSpPr>
          <p:nvPr/>
        </p:nvSpPr>
        <p:spPr>
          <a:xfrm>
            <a:off x="539552" y="2067694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15 متر وصل ارتفاع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السيول 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في بعض مناطق وادي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حضرموت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2" name="برق 11"/>
          <p:cNvSpPr/>
          <p:nvPr/>
        </p:nvSpPr>
        <p:spPr>
          <a:xfrm flipH="1">
            <a:off x="8453740" y="1347615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برق 12"/>
          <p:cNvSpPr/>
          <p:nvPr/>
        </p:nvSpPr>
        <p:spPr>
          <a:xfrm flipH="1">
            <a:off x="8460432" y="1995688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عنوان فرعي 2"/>
          <p:cNvSpPr txBox="1">
            <a:spLocks/>
          </p:cNvSpPr>
          <p:nvPr/>
        </p:nvSpPr>
        <p:spPr>
          <a:xfrm>
            <a:off x="539552" y="271576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من 28% إلى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50 </a:t>
            </a: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%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تقريبا 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ارتفعت نسبة الفقر بسبب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الكارثة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5" name="عنوان فرعي 2"/>
          <p:cNvSpPr txBox="1">
            <a:spLocks/>
          </p:cNvSpPr>
          <p:nvPr/>
        </p:nvSpPr>
        <p:spPr>
          <a:xfrm>
            <a:off x="539552" y="343584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1.6 مليار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دولار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تقدير الأضرار والخسائر الاقتصادية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بسببها 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6" name="عنوان فرعي 2"/>
          <p:cNvSpPr txBox="1">
            <a:spLocks/>
          </p:cNvSpPr>
          <p:nvPr/>
        </p:nvSpPr>
        <p:spPr>
          <a:xfrm>
            <a:off x="506894" y="4155926"/>
            <a:ext cx="792088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ar-SA" sz="3200" dirty="0" smtClean="0">
                <a:solidFill>
                  <a:schemeClr val="bg1"/>
                </a:solidFill>
                <a:cs typeface="AL-Mateen" pitchFamily="2" charset="-78"/>
              </a:rPr>
              <a:t>أكثر من 6.5 ألف </a:t>
            </a:r>
            <a:r>
              <a:rPr lang="ar-SA" sz="3200" dirty="0" err="1" smtClean="0">
                <a:solidFill>
                  <a:schemeClr val="bg1"/>
                </a:solidFill>
                <a:cs typeface="AL-Mateen" pitchFamily="2" charset="-78"/>
              </a:rPr>
              <a:t>بيت 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!!!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....</a:t>
            </a:r>
            <a:r>
              <a:rPr lang="ar-SA" sz="2600" dirty="0" smtClean="0">
                <a:solidFill>
                  <a:schemeClr val="bg1"/>
                </a:solidFill>
                <a:cs typeface="AL-Mateen" pitchFamily="2" charset="-78"/>
              </a:rPr>
              <a:t> تعرض لخراب أو دمار جزئي أو كلي </a:t>
            </a:r>
            <a:r>
              <a:rPr lang="ar-SA" sz="2600" dirty="0" err="1" smtClean="0">
                <a:solidFill>
                  <a:schemeClr val="bg1"/>
                </a:solidFill>
                <a:cs typeface="AL-Mateen" pitchFamily="2" charset="-78"/>
              </a:rPr>
              <a:t>للمبنى !!!</a:t>
            </a:r>
            <a:r>
              <a:rPr kumimoji="0" lang="ar-SA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L-Mateen" pitchFamily="2" charset="-78"/>
              </a:rPr>
              <a:t> 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17" name="برق 16"/>
          <p:cNvSpPr/>
          <p:nvPr/>
        </p:nvSpPr>
        <p:spPr>
          <a:xfrm flipH="1">
            <a:off x="8532440" y="2643760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برق 17"/>
          <p:cNvSpPr/>
          <p:nvPr/>
        </p:nvSpPr>
        <p:spPr>
          <a:xfrm flipH="1">
            <a:off x="8532440" y="3363838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برق 18"/>
          <p:cNvSpPr/>
          <p:nvPr/>
        </p:nvSpPr>
        <p:spPr>
          <a:xfrm flipH="1">
            <a:off x="8532440" y="4083919"/>
            <a:ext cx="366732" cy="349154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0040"/>
            <a:ext cx="8352928" cy="46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737</Words>
  <Application>Microsoft Office PowerPoint</Application>
  <PresentationFormat>عرض على الشاشة (9:16)‏</PresentationFormat>
  <Paragraphs>88</Paragraphs>
  <Slides>13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تدفق</vt:lpstr>
      <vt:lpstr>التجربة اليمنية للحد من كوارث السيول والأمطار</vt:lpstr>
      <vt:lpstr>التجربة اليمنية للحد من كوارث السيول والأمطار</vt:lpstr>
      <vt:lpstr>التجربة اليمنية للحد من كوارث السيول والأمطار</vt:lpstr>
      <vt:lpstr>التجربة اليمنية للحد من كوارث السيول والأمطار</vt:lpstr>
      <vt:lpstr>التجربة اليمنية للحد من كوارث السيول والأمطار</vt:lpstr>
      <vt:lpstr>التجربة اليمنية للحد من كوارث السيول والأمطار</vt:lpstr>
      <vt:lpstr>التجربة اليمنية للحد من كوارث السيول والأمطار</vt:lpstr>
      <vt:lpstr>التجربة اليمنية للحد من كوارث السيول والأمطار</vt:lpstr>
      <vt:lpstr>التجربة اليمنية للحد من كوارث السيول والأمطار</vt:lpstr>
      <vt:lpstr>التجربة اليمنية للحد من كوارث السيول والأمطار</vt:lpstr>
      <vt:lpstr>التجربة اليمنية للحد من كوارث السيول والأمطار</vt:lpstr>
      <vt:lpstr>التجربة اليمنية للحد من كوارث السيول والأمطار</vt:lpstr>
      <vt:lpstr>شاكر لكم حسن الاستماع والانصات وبانتظار تساؤلاتكم وملاحظاتكم ومداخلاتكم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التجربة اليمنية للحد من كوارث السيول والأمطار</dc:title>
  <dc:creator>Saleh Alkhateeb</dc:creator>
  <cp:lastModifiedBy>Saleh Alkhateeb</cp:lastModifiedBy>
  <cp:revision>179</cp:revision>
  <dcterms:created xsi:type="dcterms:W3CDTF">2013-03-15T20:35:09Z</dcterms:created>
  <dcterms:modified xsi:type="dcterms:W3CDTF">2013-03-20T23:54:25Z</dcterms:modified>
</cp:coreProperties>
</file>